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6.png" ContentType="image/png"/>
  <Override PartName="/ppt/media/image20.jpeg" ContentType="image/jpeg"/>
  <Override PartName="/ppt/media/image17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9.png" ContentType="image/png"/>
  <Override PartName="/ppt/media/image18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.png" ContentType="image/png"/>
  <Override PartName="/ppt/media/image33.png" ContentType="image/png"/>
  <Override PartName="/ppt/media/image38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68080" cy="146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1434E9-63F3-4931-AC02-9212132D3D0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3840" cy="115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7320" cy="584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3840" cy="468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654309-0AF6-4993-9BEE-AE26F3BFF9A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2080" cy="56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2080" cy="411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2080" cy="80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C150077-558A-4EC0-850A-5808CDD4840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528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3AEB2A6-5E93-49F7-8618-C6AECA942FF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3080" cy="58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5600" cy="584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2244A0D-AB49-456B-A54B-F46165166B7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528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5280" cy="452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FE858EA-D690-483C-9EE7-D9B377DE8CD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68080" cy="13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68080" cy="149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7AF0E36-6548-405D-86BB-24AD176BA20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528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4160" cy="452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4160" cy="4521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AADCAA9-67D5-4A83-B70D-1CE3FECB3D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528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5960" cy="63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5960" cy="39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7400" cy="63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7400" cy="394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8882F50-E377-4126-84FB-C92DAF7F152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5280" cy="113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382D44-FC1B-4C4E-96F6-CCE4D6A224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116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29400" cy="3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C1F849B-523D-48E4-B66F-211B2E366AD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4880" cy="1713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4880" cy="59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42.png"/><Relationship Id="rId7" Type="http://schemas.openxmlformats.org/officeDocument/2006/relationships/hyperlink" Target="https://youtube.com/shorts/8mu2K_apBvQ?si=dZ8HdwCAyCk0jdMQ" TargetMode="External"/><Relationship Id="rId8" Type="http://schemas.openxmlformats.org/officeDocument/2006/relationships/hyperlink" Target="https://github.com/alsgudrl132/smart-home-project" TargetMode="External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9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s://github.com/alsgudrl132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5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jpeg"/><Relationship Id="rId2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1.png"/><Relationship Id="rId3" Type="http://schemas.openxmlformats.org/officeDocument/2006/relationships/image" Target="../media/image21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www.youtube.com/shorts/1hI5zOKwSYM" TargetMode="External"/><Relationship Id="rId6" Type="http://schemas.openxmlformats.org/officeDocument/2006/relationships/hyperlink" Target="https://github.com/alsgudrl132/embedded-project1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hyperlink" Target="https://www.youtube.com/shorts/_LTC0ECSGew" TargetMode="External"/><Relationship Id="rId10" Type="http://schemas.openxmlformats.org/officeDocument/2006/relationships/hyperlink" Target="https://github.com/parkmynggun/stm32_elevator" TargetMode="External"/><Relationship Id="rId11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9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s://www.youtube.com/shorts/ISOO37JSwbE" TargetMode="External"/><Relationship Id="rId6" Type="http://schemas.openxmlformats.org/officeDocument/2006/relationships/hyperlink" Target="https://www.youtube.com/watch?v=L4taoACXe-A&amp;feature=youtu.be" TargetMode="External"/><Relationship Id="rId7" Type="http://schemas.openxmlformats.org/officeDocument/2006/relationships/hyperlink" Target="https://github.com/alsgudrl132/car-project" TargetMode="External"/><Relationship Id="rId8" Type="http://schemas.openxmlformats.org/officeDocument/2006/relationships/image" Target="../media/image24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9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0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"/>
          <p:cNvPicPr/>
          <p:nvPr/>
        </p:nvPicPr>
        <p:blipFill>
          <a:blip r:embed="rId1">
            <a:alphaModFix amt="95000"/>
          </a:blip>
          <a:stretch/>
        </p:blipFill>
        <p:spPr>
          <a:xfrm rot="18900000">
            <a:off x="7998120" y="6273720"/>
            <a:ext cx="14232240" cy="6739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Picture 3" descr=""/>
          <p:cNvPicPr/>
          <p:nvPr/>
        </p:nvPicPr>
        <p:blipFill>
          <a:blip r:embed="rId2">
            <a:alphaModFix amt="95000"/>
          </a:blip>
          <a:stretch/>
        </p:blipFill>
        <p:spPr>
          <a:xfrm rot="18900000">
            <a:off x="4746600" y="7836120"/>
            <a:ext cx="10422360" cy="6739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Picture 4" descr=""/>
          <p:cNvPicPr/>
          <p:nvPr/>
        </p:nvPicPr>
        <p:blipFill>
          <a:blip r:embed="rId3">
            <a:alphaModFix amt="95000"/>
          </a:blip>
          <a:stretch/>
        </p:blipFill>
        <p:spPr>
          <a:xfrm rot="5400000">
            <a:off x="867600" y="8420040"/>
            <a:ext cx="126576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TextBox 5"/>
          <p:cNvSpPr/>
          <p:nvPr/>
        </p:nvSpPr>
        <p:spPr>
          <a:xfrm>
            <a:off x="698400" y="419040"/>
            <a:ext cx="1608480" cy="2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500" spc="99" strike="noStrike" u="none">
                <a:solidFill>
                  <a:srgbClr val="4b4b4b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Box 8"/>
          <p:cNvSpPr/>
          <p:nvPr/>
        </p:nvSpPr>
        <p:spPr>
          <a:xfrm>
            <a:off x="1486080" y="4241880"/>
            <a:ext cx="7653960" cy="59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6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3400" spc="-99" strike="noStrike" u="none">
                <a:solidFill>
                  <a:srgbClr val="4b4b4b"/>
                </a:solidFill>
                <a:effectLst/>
                <a:uFillTx/>
                <a:latin typeface="Arial"/>
              </a:rPr>
              <a:t>지속적인 성장과 도전을 추구하는 개발자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9"/>
          <p:cNvSpPr/>
          <p:nvPr/>
        </p:nvSpPr>
        <p:spPr>
          <a:xfrm>
            <a:off x="1486080" y="1841400"/>
            <a:ext cx="9393840" cy="207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1000"/>
              </a:lnSpc>
            </a:pPr>
            <a:r>
              <a:rPr b="0" lang="en-US" sz="11700" spc="601" strike="noStrike" u="none">
                <a:solidFill>
                  <a:srgbClr val="4b4b4b"/>
                </a:solidFill>
                <a:effectLst/>
                <a:uFillTx/>
                <a:latin typeface="Pretendard Bold"/>
              </a:rPr>
              <a:t>PORTFOLIO</a:t>
            </a:r>
            <a:endParaRPr b="0" lang="en-US" sz="1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1968480" y="7772400"/>
            <a:ext cx="346284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4b4b4b"/>
                </a:solidFill>
                <a:effectLst/>
                <a:uFillTx/>
                <a:latin typeface="Calibri"/>
                <a:ea typeface="Pretendard Bold"/>
              </a:rPr>
              <a:t>민형기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Box 11"/>
          <p:cNvSpPr/>
          <p:nvPr/>
        </p:nvSpPr>
        <p:spPr>
          <a:xfrm>
            <a:off x="1968480" y="8229600"/>
            <a:ext cx="328536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en-US" sz="2200" strike="noStrike" u="none">
                <a:solidFill>
                  <a:srgbClr val="4b4b4b"/>
                </a:solidFill>
                <a:effectLst/>
                <a:uFillTx/>
                <a:latin typeface="Pretendard Light"/>
              </a:rPr>
              <a:t>alsgudrl132@gmail.com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12"/>
          <p:cNvSpPr/>
          <p:nvPr/>
        </p:nvSpPr>
        <p:spPr>
          <a:xfrm>
            <a:off x="1968480" y="8686800"/>
            <a:ext cx="2637360" cy="38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en-US" sz="2200" strike="noStrike" u="none">
                <a:solidFill>
                  <a:srgbClr val="4b4b4b"/>
                </a:solidFill>
                <a:effectLst/>
                <a:uFillTx/>
                <a:latin typeface="Pretendard Light"/>
              </a:rPr>
              <a:t>010-3020-9437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47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7975440" y="-1468800"/>
            <a:ext cx="10384200" cy="1241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TextBox 71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f9f8f7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TextBox 72"/>
          <p:cNvSpPr/>
          <p:nvPr/>
        </p:nvSpPr>
        <p:spPr>
          <a:xfrm>
            <a:off x="1015920" y="1955880"/>
            <a:ext cx="6714000" cy="17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4 :</a:t>
            </a:r>
            <a:r>
              <a:rPr b="0" lang="en-US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 </a:t>
            </a:r>
            <a:r>
              <a:rPr b="0" lang="ko-KR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스마트홈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6" name="Picture 48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1079640" y="6692760"/>
            <a:ext cx="477072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7" name="TextBox 73"/>
          <p:cNvSpPr/>
          <p:nvPr/>
        </p:nvSpPr>
        <p:spPr>
          <a:xfrm>
            <a:off x="1117440" y="62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개요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TextBox 74"/>
          <p:cNvSpPr/>
          <p:nvPr/>
        </p:nvSpPr>
        <p:spPr>
          <a:xfrm>
            <a:off x="2933640" y="6299280"/>
            <a:ext cx="32346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08.26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-09.01 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Light"/>
              </a:rPr>
              <a:t>ㅣ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Light"/>
              </a:rPr>
              <a:t> 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Light"/>
              </a:rPr>
              <a:t>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기여도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40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Box 76"/>
          <p:cNvSpPr/>
          <p:nvPr/>
        </p:nvSpPr>
        <p:spPr>
          <a:xfrm>
            <a:off x="834408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99" strike="noStrike" u="none">
                <a:solidFill>
                  <a:srgbClr val="f9f8f7"/>
                </a:solidFill>
                <a:effectLst/>
                <a:uFillTx/>
                <a:latin typeface="Tiro Bangla Regular"/>
              </a:rPr>
              <a:t>(  2090  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0" name="Picture 49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915400" y="59436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1" name="TextBox 77"/>
          <p:cNvSpPr/>
          <p:nvPr/>
        </p:nvSpPr>
        <p:spPr>
          <a:xfrm>
            <a:off x="12141360" y="599868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FPGA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기반으로 다양한 센서를 활용해 실시간 분석 후 지능형 스마트 환경 제공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모터 제어로 문 개폐 및 태양광 차단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4x4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키패드 도어락 기능 구현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LCD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출력을 통한 직관적인 사용자 인터페이스를 제공합니다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TextBox 78"/>
          <p:cNvSpPr/>
          <p:nvPr/>
        </p:nvSpPr>
        <p:spPr>
          <a:xfrm>
            <a:off x="9435960" y="61344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100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프로젝트 설명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3" name="Picture 50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915400" y="734544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4" name="TextBox 79"/>
          <p:cNvSpPr/>
          <p:nvPr/>
        </p:nvSpPr>
        <p:spPr>
          <a:xfrm>
            <a:off x="12141360" y="734076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Basys3, PWM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I2C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통신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DC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서보모터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온습도센서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조도센서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사운드센서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초음파센서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LCD, 4x4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키패드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RGB LED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를 사용하였습니다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TextBox 80"/>
          <p:cNvSpPr/>
          <p:nvPr/>
        </p:nvSpPr>
        <p:spPr>
          <a:xfrm>
            <a:off x="9181800" y="756144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f9f8f7"/>
                </a:solidFill>
                <a:effectLst/>
                <a:uFillTx/>
                <a:latin typeface="Arial"/>
                <a:ea typeface="Pretendard SemiBold"/>
              </a:rPr>
              <a:t>사용기술 및 부품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TextBox 81"/>
          <p:cNvSpPr/>
          <p:nvPr/>
        </p:nvSpPr>
        <p:spPr>
          <a:xfrm>
            <a:off x="1117440" y="5767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참여 인원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3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7" name="Picture 51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8915400" y="87570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8" name="TextBox 82"/>
          <p:cNvSpPr/>
          <p:nvPr/>
        </p:nvSpPr>
        <p:spPr>
          <a:xfrm>
            <a:off x="9435960" y="89478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본인 기여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TextBox 83"/>
          <p:cNvSpPr/>
          <p:nvPr/>
        </p:nvSpPr>
        <p:spPr>
          <a:xfrm>
            <a:off x="12141360" y="874512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57"/>
              </a:spcBef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DC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 및 서보모터 제어 모듈 설계 및 구현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1000"/>
              </a:lnSpc>
              <a:spcBef>
                <a:spcPts val="57"/>
              </a:spcBef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센서 데이터 기반 모터 자동제어 시스템 구축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1000"/>
              </a:lnSpc>
              <a:spcBef>
                <a:spcPts val="57"/>
              </a:spcBef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코드 병합 및 모듈간 통합 작업 수행을 진행하였습니다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TextBox 84"/>
          <p:cNvSpPr/>
          <p:nvPr/>
        </p:nvSpPr>
        <p:spPr>
          <a:xfrm>
            <a:off x="1117440" y="53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직책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팀원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6"/>
          <a:stretch/>
        </p:blipFill>
        <p:spPr>
          <a:xfrm>
            <a:off x="10972800" y="-685800"/>
            <a:ext cx="4569840" cy="68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1420200" y="9277200"/>
            <a:ext cx="36536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시연 영상</a:t>
            </a:r>
            <a:r>
              <a:rPr b="0" lang="en-US" sz="1800" strike="noStrike" u="none">
                <a:solidFill>
                  <a:srgbClr val="0007ff"/>
                </a:solidFill>
                <a:effectLst/>
                <a:uFillTx/>
                <a:latin typeface="Arial"/>
              </a:rPr>
              <a:t>             </a:t>
            </a: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8"/>
              </a:rPr>
              <a:t>Git 코드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9"/>
          <a:stretch/>
        </p:blipFill>
        <p:spPr>
          <a:xfrm>
            <a:off x="1308240" y="7736400"/>
            <a:ext cx="1360080" cy="144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4" name="" descr=""/>
          <p:cNvPicPr/>
          <p:nvPr/>
        </p:nvPicPr>
        <p:blipFill>
          <a:blip r:embed="rId10"/>
          <a:stretch/>
        </p:blipFill>
        <p:spPr>
          <a:xfrm>
            <a:off x="2765880" y="7736400"/>
            <a:ext cx="1360080" cy="1446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Box 138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9bb97c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Box 139"/>
          <p:cNvSpPr/>
          <p:nvPr/>
        </p:nvSpPr>
        <p:spPr>
          <a:xfrm>
            <a:off x="1752480" y="1282680"/>
            <a:ext cx="147657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4: </a:t>
            </a:r>
            <a:r>
              <a:rPr b="0" lang="ko-KR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스마트홈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7" name="Picture 75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10604880" y="374688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Picture 76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8242560" y="293400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9" name="TextBox 140"/>
          <p:cNvSpPr/>
          <p:nvPr/>
        </p:nvSpPr>
        <p:spPr>
          <a:xfrm>
            <a:off x="8649000" y="367056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문제 해결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0" name="Picture 77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242560" y="48391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TextBox 141"/>
          <p:cNvSpPr/>
          <p:nvPr/>
        </p:nvSpPr>
        <p:spPr>
          <a:xfrm>
            <a:off x="8649000" y="557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1f0ed"/>
                </a:solidFill>
                <a:effectLst/>
                <a:uFillTx/>
                <a:latin typeface="Calibri"/>
                <a:ea typeface="Pretendard SemiBold"/>
              </a:rPr>
              <a:t>성과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Picture 78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242560" y="68965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3" name="TextBox 142"/>
          <p:cNvSpPr/>
          <p:nvPr/>
        </p:nvSpPr>
        <p:spPr>
          <a:xfrm>
            <a:off x="8649000" y="764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보완하고 싶은점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TextBox 143"/>
          <p:cNvSpPr/>
          <p:nvPr/>
        </p:nvSpPr>
        <p:spPr>
          <a:xfrm>
            <a:off x="11633400" y="400752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FPGA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로 진행한 첫 프로젝트였던 만큼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각종 컨트롤러 모듈과 외부 주변장치를 연결하고 통합하는 과정에서 어려움이 있었지만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팀원들과의 협업을 통해 코드를 병합하며 문제를 성공적으로 해결하였습니다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TextBox 144"/>
          <p:cNvSpPr/>
          <p:nvPr/>
        </p:nvSpPr>
        <p:spPr>
          <a:xfrm>
            <a:off x="11633400" y="312444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코드 병합 문제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6" name="Picture 79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10604880" y="596952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TextBox 145"/>
          <p:cNvSpPr/>
          <p:nvPr/>
        </p:nvSpPr>
        <p:spPr>
          <a:xfrm>
            <a:off x="11633400" y="625320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FPGA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기반 스마트 홈 프로젝트로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4x4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키패드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LCD,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서브모터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DC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온습도 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조도 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사운드 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초음파 센서 등 다양한 주변장치를 제어하였습니다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이를 통해 원하는 기능들이 정상적으로 작동하도록 구현하며 의미 있는 성과를 얻을 수 있었습니다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TextBox 146"/>
          <p:cNvSpPr/>
          <p:nvPr/>
        </p:nvSpPr>
        <p:spPr>
          <a:xfrm>
            <a:off x="11633400" y="534708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FPGA</a:t>
            </a: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기반 각종 주변장치 제어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9" name="Picture 80" descr=""/>
          <p:cNvPicPr/>
          <p:nvPr/>
        </p:nvPicPr>
        <p:blipFill>
          <a:blip r:embed="rId6">
            <a:alphaModFix amt="95000"/>
          </a:blip>
          <a:stretch/>
        </p:blipFill>
        <p:spPr>
          <a:xfrm>
            <a:off x="10604880" y="816660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0" name="TextBox 147"/>
          <p:cNvSpPr/>
          <p:nvPr/>
        </p:nvSpPr>
        <p:spPr>
          <a:xfrm>
            <a:off x="11633400" y="841428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비밀번호 기능은 초기값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(1234)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으로 고정되어 있어 코드 수정을 통해서만 변경이 가능했습니다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이후에는 사용자가 직접 비밀번호를 변경할 수 있도록 개선하고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하드웨어 보안성을 강화하는 기능을 추가하고 싶었습니다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TextBox 148"/>
          <p:cNvSpPr/>
          <p:nvPr/>
        </p:nvSpPr>
        <p:spPr>
          <a:xfrm>
            <a:off x="11633400" y="761616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기술적으로 보완하고 싶었던점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7"/>
          <a:stretch/>
        </p:blipFill>
        <p:spPr>
          <a:xfrm>
            <a:off x="914400" y="2476800"/>
            <a:ext cx="6627960" cy="696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698400" y="-2235240"/>
            <a:ext cx="5456520" cy="1162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TextBox 4"/>
          <p:cNvSpPr/>
          <p:nvPr/>
        </p:nvSpPr>
        <p:spPr>
          <a:xfrm>
            <a:off x="1583280" y="863640"/>
            <a:ext cx="3755160" cy="98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1000"/>
              </a:lnSpc>
            </a:pPr>
            <a:r>
              <a:rPr b="0" lang="en-US" sz="4000" strike="noStrike" u="none">
                <a:solidFill>
                  <a:srgbClr val="f9f8f7"/>
                </a:solidFill>
                <a:effectLst/>
                <a:uFillTx/>
                <a:latin typeface="Pretendard Bold"/>
              </a:rPr>
              <a:t>Min Hyeong Gi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5"/>
          <p:cNvSpPr/>
          <p:nvPr/>
        </p:nvSpPr>
        <p:spPr>
          <a:xfrm>
            <a:off x="2019240" y="1905120"/>
            <a:ext cx="281520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39000"/>
              </a:lnSpc>
            </a:pPr>
            <a:r>
              <a:rPr b="0" lang="ko-KR" sz="1700" strike="noStrike" u="none">
                <a:solidFill>
                  <a:srgbClr val="fffbb5"/>
                </a:solidFill>
                <a:effectLst/>
                <a:uFillTx/>
                <a:latin typeface="Pretendard Regular"/>
                <a:ea typeface="Pretendard Regular"/>
              </a:rPr>
              <a:t>개발자</a:t>
            </a:r>
            <a:r>
              <a:rPr b="0" lang="en-US" sz="1700" strike="noStrike" u="none">
                <a:solidFill>
                  <a:srgbClr val="fffbb5"/>
                </a:solidFill>
                <a:effectLst/>
                <a:uFillTx/>
                <a:latin typeface="Pretendard Regular"/>
                <a:ea typeface="Pretendard Regular"/>
              </a:rPr>
              <a:t>  </a:t>
            </a:r>
            <a:r>
              <a:rPr b="0" lang="ko-KR" sz="17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Regular"/>
              </a:rPr>
              <a:t>ㅣ</a:t>
            </a:r>
            <a:r>
              <a:rPr b="0" lang="en-US" sz="1700" strike="noStrike" u="none">
                <a:solidFill>
                  <a:srgbClr val="fffbb5"/>
                </a:solidFill>
                <a:effectLst/>
                <a:uFillTx/>
                <a:latin typeface="Pretendard Regular"/>
                <a:ea typeface="Pretendard Regular"/>
              </a:rPr>
              <a:t> </a:t>
            </a:r>
            <a:r>
              <a:rPr b="0" lang="ko-KR" sz="17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Regular"/>
              </a:rPr>
              <a:t>민형기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" name="Picture 6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6749640" y="3695760"/>
            <a:ext cx="45932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Box 7"/>
          <p:cNvSpPr/>
          <p:nvPr/>
        </p:nvSpPr>
        <p:spPr>
          <a:xfrm>
            <a:off x="6787800" y="3225960"/>
            <a:ext cx="1557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학력사항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8"/>
          <p:cNvSpPr/>
          <p:nvPr/>
        </p:nvSpPr>
        <p:spPr>
          <a:xfrm>
            <a:off x="6140160" y="4051440"/>
            <a:ext cx="22690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9bb97c"/>
                </a:solidFill>
                <a:effectLst/>
                <a:uFillTx/>
                <a:latin typeface="Pretendard Regular"/>
              </a:rPr>
              <a:t>2013.03~2016.02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9bb97c"/>
                </a:solidFill>
                <a:effectLst/>
                <a:uFillTx/>
                <a:latin typeface="Pretendard Regular"/>
              </a:rPr>
              <a:t>2020.03~2025.08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9"/>
          <p:cNvSpPr/>
          <p:nvPr/>
        </p:nvSpPr>
        <p:spPr>
          <a:xfrm>
            <a:off x="8629200" y="4051440"/>
            <a:ext cx="365364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</a:pP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세경 고등학교 디지털 정보전자과 졸업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학점은행제 컴퓨터공학과 졸업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5" name="Picture 10" descr=""/>
          <p:cNvPicPr/>
          <p:nvPr/>
        </p:nvPicPr>
        <p:blipFill>
          <a:blip r:embed="rId3">
            <a:alphaModFix amt="95000"/>
          </a:blip>
          <a:stretch/>
        </p:blipFill>
        <p:spPr>
          <a:xfrm rot="5400000">
            <a:off x="8793000" y="1397160"/>
            <a:ext cx="60516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TextBox 11"/>
          <p:cNvSpPr/>
          <p:nvPr/>
        </p:nvSpPr>
        <p:spPr>
          <a:xfrm>
            <a:off x="1481400" y="6832440"/>
            <a:ext cx="1164240" cy="16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</a:pPr>
            <a:r>
              <a:rPr b="1" lang="en-US" sz="1900" strike="noStrike" u="none">
                <a:solidFill>
                  <a:srgbClr val="fffbb5"/>
                </a:solidFill>
                <a:effectLst/>
                <a:uFillTx/>
                <a:latin typeface="Pretendard Regular"/>
              </a:rPr>
              <a:t>Birth.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1" lang="en-US" sz="1900" strike="noStrike" u="none">
                <a:solidFill>
                  <a:srgbClr val="fffbb5"/>
                </a:solidFill>
                <a:effectLst/>
                <a:uFillTx/>
                <a:latin typeface="Pretendard Regular"/>
              </a:rPr>
              <a:t>E-mail.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1" lang="en-US" sz="1900" strike="noStrike" u="none">
                <a:solidFill>
                  <a:srgbClr val="fffbb5"/>
                </a:solidFill>
                <a:effectLst/>
                <a:uFillTx/>
                <a:latin typeface="Pretendard Regular"/>
              </a:rPr>
              <a:t>Tel.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1" lang="en-US" sz="1900" strike="noStrike" u="none">
                <a:solidFill>
                  <a:srgbClr val="fffbb5"/>
                </a:solidFill>
                <a:effectLst/>
                <a:uFillTx/>
                <a:latin typeface="Pretendard Regular"/>
              </a:rPr>
              <a:t>Git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12"/>
          <p:cNvSpPr/>
          <p:nvPr/>
        </p:nvSpPr>
        <p:spPr>
          <a:xfrm>
            <a:off x="2459160" y="6832440"/>
            <a:ext cx="2904480" cy="16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</a:pPr>
            <a:r>
              <a:rPr b="0" lang="en-US" sz="1900" strike="noStrike" u="none">
                <a:solidFill>
                  <a:srgbClr val="f9f8f7"/>
                </a:solidFill>
                <a:effectLst/>
                <a:uFillTx/>
                <a:latin typeface="Pretendard Light"/>
              </a:rPr>
              <a:t>1997.02.14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0" lang="en-US" sz="1900" strike="noStrike" u="none">
                <a:solidFill>
                  <a:srgbClr val="f9f8f7"/>
                </a:solidFill>
                <a:effectLst/>
                <a:uFillTx/>
                <a:latin typeface="Pretendard Light"/>
              </a:rPr>
              <a:t>alsgudrl132@gmail.com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0" lang="en-US" sz="1900" strike="noStrike" u="none">
                <a:solidFill>
                  <a:srgbClr val="f9f8f7"/>
                </a:solidFill>
                <a:effectLst/>
                <a:uFillTx/>
                <a:latin typeface="Pretendard Light"/>
              </a:rPr>
              <a:t>010-3020-9437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r>
              <a:rPr b="0" lang="en-US" sz="1500" strike="noStrike" u="none">
                <a:solidFill>
                  <a:srgbClr val="0000ff"/>
                </a:solidFill>
                <a:effectLst/>
                <a:uFillTx/>
                <a:latin typeface="Pretendard Light"/>
                <a:hlinkClick r:id="rId4"/>
              </a:rPr>
              <a:t>https://github.com/alsgudrl132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</a:pP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13"/>
          <p:cNvSpPr/>
          <p:nvPr/>
        </p:nvSpPr>
        <p:spPr>
          <a:xfrm>
            <a:off x="7315200" y="1079640"/>
            <a:ext cx="1557720" cy="6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2000"/>
              </a:lnSpc>
            </a:pPr>
            <a:r>
              <a:rPr b="0" lang="ko-KR" sz="19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나를</a:t>
            </a:r>
            <a:r>
              <a:rPr b="0" lang="en-US" sz="1900" strike="noStrike" u="none">
                <a:solidFill>
                  <a:srgbClr val="9bb97c"/>
                </a:solidFill>
                <a:effectLst/>
                <a:uFillTx/>
                <a:latin typeface="Pretendard Bold"/>
                <a:ea typeface="Pretendard Bold"/>
              </a:rPr>
              <a:t> </a:t>
            </a:r>
            <a:r>
              <a:rPr b="0" lang="ko-KR" sz="19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한</a:t>
            </a:r>
            <a:r>
              <a:rPr b="0" lang="en-US" sz="1900" strike="noStrike" u="none">
                <a:solidFill>
                  <a:srgbClr val="9bb97c"/>
                </a:solidFill>
                <a:effectLst/>
                <a:uFillTx/>
                <a:latin typeface="Pretendard Bold"/>
                <a:ea typeface="Pretendard Bold"/>
              </a:rPr>
              <a:t> </a:t>
            </a:r>
            <a:r>
              <a:rPr b="0" lang="ko-KR" sz="19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마디로</a:t>
            </a:r>
            <a:r>
              <a:rPr b="0" lang="en-US" sz="1900" strike="noStrike" u="none">
                <a:solidFill>
                  <a:srgbClr val="9bb97c"/>
                </a:solidFill>
                <a:effectLst/>
                <a:uFillTx/>
                <a:latin typeface="Pretendard Bold"/>
                <a:ea typeface="Pretendard Bold"/>
              </a:rPr>
              <a:t> </a:t>
            </a:r>
            <a:r>
              <a:rPr b="0" lang="ko-KR" sz="19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표현한다면</a:t>
            </a:r>
            <a:r>
              <a:rPr b="0" lang="en-US" sz="1900" strike="noStrike" u="none">
                <a:solidFill>
                  <a:srgbClr val="9bb97c"/>
                </a:solidFill>
                <a:effectLst/>
                <a:uFillTx/>
                <a:latin typeface="Pretendard Bold"/>
                <a:ea typeface="Pretendard Bold"/>
              </a:rPr>
              <a:t>?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14"/>
          <p:cNvSpPr/>
          <p:nvPr/>
        </p:nvSpPr>
        <p:spPr>
          <a:xfrm>
            <a:off x="9613800" y="1079640"/>
            <a:ext cx="7209360" cy="6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600" strike="noStrike" u="none">
                <a:solidFill>
                  <a:srgbClr val="4b4b4b">
                    <a:alpha val="61000"/>
                  </a:srgbClr>
                </a:solidFill>
                <a:effectLst/>
                <a:uFillTx/>
                <a:latin typeface="Arial"/>
                <a:ea typeface="Pretendard Regular"/>
              </a:rPr>
              <a:t>FPGA</a:t>
            </a:r>
            <a:r>
              <a:rPr b="0" lang="ko-KR" sz="1600" strike="noStrike" u="none">
                <a:solidFill>
                  <a:srgbClr val="4b4b4b">
                    <a:alpha val="61000"/>
                  </a:srgbClr>
                </a:solidFill>
                <a:effectLst/>
                <a:uFillTx/>
                <a:latin typeface="Arial"/>
                <a:ea typeface="Pretendard Regular"/>
              </a:rPr>
              <a:t>와 임베디드를 다루며</a:t>
            </a:r>
            <a:r>
              <a:rPr b="0" lang="en-US" sz="1600" strike="noStrike" u="none">
                <a:solidFill>
                  <a:srgbClr val="4b4b4b">
                    <a:alpha val="61000"/>
                  </a:srgbClr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600" strike="noStrike" u="none">
                <a:solidFill>
                  <a:srgbClr val="4b4b4b">
                    <a:alpha val="61000"/>
                  </a:srgbClr>
                </a:solidFill>
                <a:effectLst/>
                <a:uFillTx/>
                <a:latin typeface="Arial"/>
                <a:ea typeface="Pretendard Regular"/>
              </a:rPr>
              <a:t>하드웨어와 소프트웨어를 연결하는 즐거움을 추구하는 신입 개발자입니다</a:t>
            </a:r>
            <a:r>
              <a:rPr b="0" lang="en-US" sz="1600" strike="noStrike" u="none">
                <a:solidFill>
                  <a:srgbClr val="4b4b4b">
                    <a:alpha val="61000"/>
                  </a:srgbClr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Picture 16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12611160" y="3695760"/>
            <a:ext cx="45932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TextBox 17"/>
          <p:cNvSpPr/>
          <p:nvPr/>
        </p:nvSpPr>
        <p:spPr>
          <a:xfrm>
            <a:off x="12649320" y="3225960"/>
            <a:ext cx="1557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경력사항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18"/>
          <p:cNvSpPr/>
          <p:nvPr/>
        </p:nvSpPr>
        <p:spPr>
          <a:xfrm>
            <a:off x="12661920" y="4051440"/>
            <a:ext cx="226908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9bb97c"/>
                </a:solidFill>
                <a:effectLst/>
                <a:uFillTx/>
                <a:latin typeface="Pretendard Regular"/>
              </a:rPr>
              <a:t>2024.08~2024.12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TextBox 19"/>
          <p:cNvSpPr/>
          <p:nvPr/>
        </p:nvSpPr>
        <p:spPr>
          <a:xfrm>
            <a:off x="14615280" y="4051440"/>
            <a:ext cx="327600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EBS </a:t>
            </a: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온라인클래스 프론트엔드 유지보수 </a:t>
            </a:r>
            <a:r>
              <a:rPr b="0" lang="en-US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(</a:t>
            </a: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프리랜서</a:t>
            </a:r>
            <a:r>
              <a:rPr b="0" lang="en-US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Picture 20" descr=""/>
          <p:cNvPicPr/>
          <p:nvPr/>
        </p:nvPicPr>
        <p:blipFill>
          <a:blip r:embed="rId6">
            <a:alphaModFix amt="95000"/>
          </a:blip>
          <a:stretch/>
        </p:blipFill>
        <p:spPr>
          <a:xfrm>
            <a:off x="6749640" y="6718320"/>
            <a:ext cx="45932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TextBox 21"/>
          <p:cNvSpPr/>
          <p:nvPr/>
        </p:nvSpPr>
        <p:spPr>
          <a:xfrm>
            <a:off x="6787800" y="6248520"/>
            <a:ext cx="1557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수료과정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22"/>
          <p:cNvSpPr/>
          <p:nvPr/>
        </p:nvSpPr>
        <p:spPr>
          <a:xfrm>
            <a:off x="6243840" y="7061040"/>
            <a:ext cx="212940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9bb97c"/>
                </a:solidFill>
                <a:effectLst/>
                <a:uFillTx/>
                <a:latin typeface="Pretendard Regular"/>
              </a:rPr>
              <a:t>2023.03~2023.09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56000"/>
              </a:lnSpc>
            </a:pPr>
            <a:r>
              <a:rPr b="0" lang="en-US" sz="1600" strike="noStrike" u="none">
                <a:solidFill>
                  <a:srgbClr val="9bb97c"/>
                </a:solidFill>
                <a:effectLst/>
                <a:uFillTx/>
                <a:latin typeface="Pretendard Regular"/>
              </a:rPr>
              <a:t>2025.05~2025.10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23"/>
          <p:cNvSpPr/>
          <p:nvPr/>
        </p:nvSpPr>
        <p:spPr>
          <a:xfrm>
            <a:off x="8694720" y="7074000"/>
            <a:ext cx="4695120" cy="14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56000"/>
              </a:lnSpc>
              <a:spcBef>
                <a:spcPts val="57"/>
              </a:spcBef>
            </a:pP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자바 풀스택 </a:t>
            </a:r>
            <a:r>
              <a:rPr b="0" lang="en-US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&amp; </a:t>
            </a: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빅데이터 융합 개발자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6000"/>
              </a:lnSpc>
              <a:spcBef>
                <a:spcPts val="57"/>
              </a:spcBef>
            </a:pP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세미콘 설계</a:t>
            </a:r>
            <a:r>
              <a:rPr b="0" lang="en-US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/</a:t>
            </a:r>
            <a:r>
              <a:rPr b="0" lang="ko-KR" sz="16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Light"/>
              </a:rPr>
              <a:t>검증 아카데미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Picture 24" descr=""/>
          <p:cNvPicPr/>
          <p:nvPr/>
        </p:nvPicPr>
        <p:blipFill>
          <a:blip r:embed="rId7">
            <a:alphaModFix amt="95000"/>
          </a:blip>
          <a:stretch/>
        </p:blipFill>
        <p:spPr>
          <a:xfrm>
            <a:off x="12611160" y="6718320"/>
            <a:ext cx="4593240" cy="82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89" name="Group 3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sp>
        <p:nvSpPr>
          <p:cNvPr id="90" name=""/>
          <p:cNvSpPr/>
          <p:nvPr/>
        </p:nvSpPr>
        <p:spPr>
          <a:xfrm>
            <a:off x="12801600" y="6930000"/>
            <a:ext cx="5026680" cy="683280"/>
          </a:xfrm>
          <a:prstGeom prst="rect">
            <a:avLst/>
          </a:prstGeom>
          <a:solidFill>
            <a:srgbClr val="ffffff"/>
          </a:solidFill>
          <a:ln cap="rnd"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>
            <a:off x="17145000" y="6946200"/>
            <a:ext cx="402480" cy="40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9"/>
          <a:stretch/>
        </p:blipFill>
        <p:spPr>
          <a:xfrm>
            <a:off x="16399800" y="6946200"/>
            <a:ext cx="366840" cy="36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12801600" y="7722000"/>
            <a:ext cx="5026680" cy="683280"/>
          </a:xfrm>
          <a:prstGeom prst="rect">
            <a:avLst/>
          </a:prstGeom>
          <a:solidFill>
            <a:srgbClr val="ffffff"/>
          </a:solidFill>
          <a:ln cap="rnd"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0"/>
          <a:stretch/>
        </p:blipFill>
        <p:spPr>
          <a:xfrm>
            <a:off x="14825520" y="7780680"/>
            <a:ext cx="826560" cy="36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11"/>
          <a:stretch/>
        </p:blipFill>
        <p:spPr>
          <a:xfrm>
            <a:off x="15822000" y="7780680"/>
            <a:ext cx="515880" cy="27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"/>
          <p:cNvSpPr/>
          <p:nvPr/>
        </p:nvSpPr>
        <p:spPr>
          <a:xfrm>
            <a:off x="12801600" y="8514000"/>
            <a:ext cx="5026680" cy="683280"/>
          </a:xfrm>
          <a:prstGeom prst="rect">
            <a:avLst/>
          </a:prstGeom>
          <a:solidFill>
            <a:srgbClr val="ffffff"/>
          </a:solidFill>
          <a:ln cap="rnd"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101"/>
          <p:cNvSpPr/>
          <p:nvPr/>
        </p:nvSpPr>
        <p:spPr>
          <a:xfrm>
            <a:off x="12871800" y="8660520"/>
            <a:ext cx="1984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Operating System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2"/>
          <a:stretch/>
        </p:blipFill>
        <p:spPr>
          <a:xfrm>
            <a:off x="16072200" y="8525880"/>
            <a:ext cx="346680" cy="40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13"/>
          <a:stretch/>
        </p:blipFill>
        <p:spPr>
          <a:xfrm>
            <a:off x="16591320" y="8460720"/>
            <a:ext cx="525960" cy="52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14"/>
          <a:stretch/>
        </p:blipFill>
        <p:spPr>
          <a:xfrm>
            <a:off x="17221320" y="8502480"/>
            <a:ext cx="410400" cy="41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1" name="TextBox 47"/>
          <p:cNvSpPr/>
          <p:nvPr/>
        </p:nvSpPr>
        <p:spPr>
          <a:xfrm>
            <a:off x="12691800" y="6248520"/>
            <a:ext cx="155772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보유스킬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99"/>
          <p:cNvSpPr/>
          <p:nvPr/>
        </p:nvSpPr>
        <p:spPr>
          <a:xfrm>
            <a:off x="12871800" y="7076520"/>
            <a:ext cx="17560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Version Control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Box 100"/>
          <p:cNvSpPr/>
          <p:nvPr/>
        </p:nvSpPr>
        <p:spPr>
          <a:xfrm>
            <a:off x="12871800" y="7868520"/>
            <a:ext cx="24418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MCU / Language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Box 102"/>
          <p:cNvSpPr/>
          <p:nvPr/>
        </p:nvSpPr>
        <p:spPr>
          <a:xfrm>
            <a:off x="16435800" y="7292520"/>
            <a:ext cx="17560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Calibri"/>
                <a:ea typeface="Pretendard Bold"/>
              </a:rPr>
              <a:t>Git     Github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Box 103"/>
          <p:cNvSpPr/>
          <p:nvPr/>
        </p:nvSpPr>
        <p:spPr>
          <a:xfrm>
            <a:off x="15031800" y="8048520"/>
            <a:ext cx="27964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libri"/>
                <a:ea typeface="Pretendard Bold"/>
              </a:rPr>
              <a:t>AVR         STM32     Verilog      C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104"/>
          <p:cNvSpPr/>
          <p:nvPr/>
        </p:nvSpPr>
        <p:spPr>
          <a:xfrm>
            <a:off x="16000200" y="8899200"/>
            <a:ext cx="17560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libri"/>
                <a:ea typeface="Pretendard Bold"/>
              </a:rPr>
              <a:t>Linux  Window Mac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5"/>
          <a:stretch/>
        </p:blipFill>
        <p:spPr>
          <a:xfrm>
            <a:off x="16584480" y="7664400"/>
            <a:ext cx="523800" cy="52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12801600" y="9306000"/>
            <a:ext cx="5026680" cy="683280"/>
          </a:xfrm>
          <a:prstGeom prst="rect">
            <a:avLst/>
          </a:prstGeom>
          <a:solidFill>
            <a:srgbClr val="ffffff"/>
          </a:solidFill>
          <a:ln cap="rnd"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105"/>
          <p:cNvSpPr/>
          <p:nvPr/>
        </p:nvSpPr>
        <p:spPr>
          <a:xfrm>
            <a:off x="12871800" y="9452520"/>
            <a:ext cx="1984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Bold"/>
              </a:rPr>
              <a:t>Tools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6"/>
          <a:stretch/>
        </p:blipFill>
        <p:spPr>
          <a:xfrm>
            <a:off x="16324200" y="9306000"/>
            <a:ext cx="487080" cy="48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17"/>
          <a:stretch/>
        </p:blipFill>
        <p:spPr>
          <a:xfrm>
            <a:off x="16812000" y="9306000"/>
            <a:ext cx="1045080" cy="52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18"/>
          <a:stretch/>
        </p:blipFill>
        <p:spPr>
          <a:xfrm>
            <a:off x="15112080" y="9306000"/>
            <a:ext cx="430200" cy="43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19"/>
          <a:stretch/>
        </p:blipFill>
        <p:spPr>
          <a:xfrm>
            <a:off x="15580800" y="9284400"/>
            <a:ext cx="715680" cy="54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" name="TextBox 106"/>
          <p:cNvSpPr/>
          <p:nvPr/>
        </p:nvSpPr>
        <p:spPr>
          <a:xfrm>
            <a:off x="15087600" y="9691200"/>
            <a:ext cx="2668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Calibri"/>
                <a:ea typeface="Pretendard Bold"/>
              </a:rPr>
              <a:t>Vivado    Vitis    Vscode    CubeIDE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0"/>
          <a:stretch/>
        </p:blipFill>
        <p:spPr>
          <a:xfrm>
            <a:off x="17265600" y="7700400"/>
            <a:ext cx="408240" cy="45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1"/>
          <a:stretch/>
        </p:blipFill>
        <p:spPr>
          <a:xfrm>
            <a:off x="2237400" y="2799720"/>
            <a:ext cx="2442600" cy="3250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2"/>
          <p:cNvSpPr/>
          <p:nvPr/>
        </p:nvSpPr>
        <p:spPr>
          <a:xfrm>
            <a:off x="4737240" y="1663560"/>
            <a:ext cx="8809560" cy="176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1000"/>
              </a:lnSpc>
            </a:pPr>
            <a:r>
              <a:rPr b="0" lang="en-US" sz="10000" strike="noStrike" u="none">
                <a:solidFill>
                  <a:srgbClr val="9bb97c"/>
                </a:solidFill>
                <a:effectLst/>
                <a:uFillTx/>
                <a:latin typeface="Pretendard Bold"/>
              </a:rPr>
              <a:t>CONTENTS</a:t>
            </a:r>
            <a:endParaRPr b="0" lang="en-US" sz="1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9bb97c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Picture 6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1384200" y="4902120"/>
            <a:ext cx="44024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TextBox 8"/>
          <p:cNvSpPr/>
          <p:nvPr/>
        </p:nvSpPr>
        <p:spPr>
          <a:xfrm>
            <a:off x="1422360" y="5168880"/>
            <a:ext cx="43646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ATMEGA128A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를 통하여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AVR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기반으로 구현한 미니 선풍기 시스템입니다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Box 9"/>
          <p:cNvSpPr/>
          <p:nvPr/>
        </p:nvSpPr>
        <p:spPr>
          <a:xfrm>
            <a:off x="1422360" y="4457880"/>
            <a:ext cx="268848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73000"/>
              </a:lnSpc>
            </a:pPr>
            <a:r>
              <a:rPr b="0" lang="ko-KR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미니 선풍기 프로젝트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2" name="Picture 10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6858000" y="4902120"/>
            <a:ext cx="44024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TextBox 12"/>
          <p:cNvSpPr/>
          <p:nvPr/>
        </p:nvSpPr>
        <p:spPr>
          <a:xfrm>
            <a:off x="6896160" y="5168880"/>
            <a:ext cx="438984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STM32F411RET6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를 기반으로 한 엘리베이터 제어 시스템입니다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Box 13"/>
          <p:cNvSpPr/>
          <p:nvPr/>
        </p:nvSpPr>
        <p:spPr>
          <a:xfrm>
            <a:off x="6896160" y="4457880"/>
            <a:ext cx="361548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73000"/>
              </a:lnSpc>
            </a:pPr>
            <a:r>
              <a:rPr b="0" lang="ko-KR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엘리베이터 제어 시스템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Picture 14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12331800" y="4889520"/>
            <a:ext cx="44024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Box 16"/>
          <p:cNvSpPr/>
          <p:nvPr/>
        </p:nvSpPr>
        <p:spPr>
          <a:xfrm>
            <a:off x="12395160" y="5156280"/>
            <a:ext cx="425016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STM32F411RET6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를 기반으로 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RC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카 수동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/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자율주행 시스템입니다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17"/>
          <p:cNvSpPr/>
          <p:nvPr/>
        </p:nvSpPr>
        <p:spPr>
          <a:xfrm>
            <a:off x="12369960" y="4444920"/>
            <a:ext cx="522828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73000"/>
              </a:lnSpc>
            </a:pPr>
            <a:r>
              <a:rPr b="0" lang="en-US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RC</a:t>
            </a:r>
            <a:r>
              <a:rPr b="0" lang="ko-KR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카 수동주행</a:t>
            </a:r>
            <a:r>
              <a:rPr b="0" lang="en-US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/</a:t>
            </a:r>
            <a:r>
              <a:rPr b="0" lang="ko-KR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자율주행 프로젝트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Picture 18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1384200" y="7454880"/>
            <a:ext cx="440244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Box 19"/>
          <p:cNvSpPr/>
          <p:nvPr/>
        </p:nvSpPr>
        <p:spPr>
          <a:xfrm>
            <a:off x="5448240" y="6972480"/>
            <a:ext cx="351360" cy="3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 defTabSz="914400">
              <a:lnSpc>
                <a:spcPct val="123000"/>
              </a:lnSpc>
            </a:pPr>
            <a:r>
              <a:rPr b="0" lang="en-US" sz="1800" strike="noStrike" u="none">
                <a:solidFill>
                  <a:srgbClr val="9bb97c"/>
                </a:solidFill>
                <a:effectLst/>
                <a:uFillTx/>
                <a:latin typeface="Pretendard Bold"/>
              </a:rPr>
              <a:t>04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20"/>
          <p:cNvSpPr/>
          <p:nvPr/>
        </p:nvSpPr>
        <p:spPr>
          <a:xfrm>
            <a:off x="1386360" y="8612640"/>
            <a:ext cx="455508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9000"/>
              </a:lnSpc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FPGA Basys3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를 기반으로 한 지능형 스마트 하우스 시스템 개발 프로젝트입니다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9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다양한 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(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온습도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조도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초음파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)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를 활용하여 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9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실시간 환경 분석 후 지능형 스마트 환경을 제공합니다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Box 21"/>
          <p:cNvSpPr/>
          <p:nvPr/>
        </p:nvSpPr>
        <p:spPr>
          <a:xfrm>
            <a:off x="1422360" y="7010280"/>
            <a:ext cx="221832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73000"/>
              </a:lnSpc>
            </a:pPr>
            <a:r>
              <a:rPr b="0" lang="ko-KR" sz="2200" spc="-99" strike="noStrike" u="none">
                <a:solidFill>
                  <a:srgbClr val="9bb97c"/>
                </a:solidFill>
                <a:effectLst/>
                <a:uFillTx/>
                <a:latin typeface="Calibri"/>
                <a:ea typeface="Pretendard SemiBold"/>
              </a:rPr>
              <a:t>스마트홈 프로젝트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7975440" y="-1468800"/>
            <a:ext cx="10384200" cy="1241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TextBox 3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f9f8f7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Box 4"/>
          <p:cNvSpPr/>
          <p:nvPr/>
        </p:nvSpPr>
        <p:spPr>
          <a:xfrm>
            <a:off x="1015920" y="1955880"/>
            <a:ext cx="6714000" cy="17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1 :</a:t>
            </a:r>
            <a:r>
              <a:rPr b="0" lang="en-US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 </a:t>
            </a:r>
            <a:r>
              <a:rPr b="0" lang="ko-KR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미니 선풍기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5" name="Picture 6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1079640" y="6692760"/>
            <a:ext cx="477072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" name="TextBox 8"/>
          <p:cNvSpPr/>
          <p:nvPr/>
        </p:nvSpPr>
        <p:spPr>
          <a:xfrm>
            <a:off x="1117440" y="62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개요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Box 9"/>
          <p:cNvSpPr/>
          <p:nvPr/>
        </p:nvSpPr>
        <p:spPr>
          <a:xfrm>
            <a:off x="2933640" y="6299280"/>
            <a:ext cx="32346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06.04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-06.09 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Light"/>
              </a:rPr>
              <a:t>ㅣ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Light"/>
              </a:rPr>
              <a:t> 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Light"/>
              </a:rPr>
              <a:t>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기여도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25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11"/>
          <p:cNvSpPr/>
          <p:nvPr/>
        </p:nvSpPr>
        <p:spPr>
          <a:xfrm>
            <a:off x="834408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99" strike="noStrike" u="none">
                <a:solidFill>
                  <a:srgbClr val="f9f8f7"/>
                </a:solidFill>
                <a:effectLst/>
                <a:uFillTx/>
                <a:latin typeface="Tiro Bangla Regular"/>
              </a:rPr>
              <a:t>(  2090  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" name="Picture 12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915400" y="59436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Box 13"/>
          <p:cNvSpPr/>
          <p:nvPr/>
        </p:nvSpPr>
        <p:spPr>
          <a:xfrm>
            <a:off x="12141360" y="599868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ATmega128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으로 선풍기 속도를 제어하고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속도에 따라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LED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와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FND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에 표시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버튼으로 정지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·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중속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·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고속 모드를 전환하며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PWM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신호로 모터 속도를 제어하였습니다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Box 14"/>
          <p:cNvSpPr/>
          <p:nvPr/>
        </p:nvSpPr>
        <p:spPr>
          <a:xfrm>
            <a:off x="9435960" y="61344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100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프로젝트 설명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2" name="Picture 15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915400" y="734544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TextBox 16"/>
          <p:cNvSpPr/>
          <p:nvPr/>
        </p:nvSpPr>
        <p:spPr>
          <a:xfrm>
            <a:off x="12141360" y="734076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ATmega128, PWM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서보모터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스위치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LED, FND Segment   C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언어 기반 펌웨어 개발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디지털 입출력을 제어하였습니다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Box 17"/>
          <p:cNvSpPr/>
          <p:nvPr/>
        </p:nvSpPr>
        <p:spPr>
          <a:xfrm>
            <a:off x="9181800" y="756144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f9f8f7"/>
                </a:solidFill>
                <a:effectLst/>
                <a:uFillTx/>
                <a:latin typeface="Arial"/>
                <a:ea typeface="Pretendard SemiBold"/>
              </a:rPr>
              <a:t>사용기술 및 부품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1456200" y="9277200"/>
            <a:ext cx="36536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시연 영상</a:t>
            </a:r>
            <a:r>
              <a:rPr b="0" lang="en-US" sz="1800" strike="noStrike" u="none">
                <a:solidFill>
                  <a:srgbClr val="0007ff"/>
                </a:solidFill>
                <a:effectLst/>
                <a:uFillTx/>
                <a:latin typeface="Arial"/>
              </a:rPr>
              <a:t>            </a:t>
            </a: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6"/>
              </a:rPr>
              <a:t>Git 코드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1"/>
          <p:cNvSpPr/>
          <p:nvPr/>
        </p:nvSpPr>
        <p:spPr>
          <a:xfrm>
            <a:off x="1117440" y="5767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참여 인원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4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Picture 1" descr=""/>
          <p:cNvPicPr/>
          <p:nvPr/>
        </p:nvPicPr>
        <p:blipFill>
          <a:blip r:embed="rId7">
            <a:alphaModFix amt="95000"/>
          </a:blip>
          <a:stretch/>
        </p:blipFill>
        <p:spPr>
          <a:xfrm>
            <a:off x="8915400" y="87570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TextBox 32"/>
          <p:cNvSpPr/>
          <p:nvPr/>
        </p:nvSpPr>
        <p:spPr>
          <a:xfrm>
            <a:off x="9435960" y="89478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본인 기여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Box 41"/>
          <p:cNvSpPr/>
          <p:nvPr/>
        </p:nvSpPr>
        <p:spPr>
          <a:xfrm>
            <a:off x="12141360" y="874512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57"/>
              </a:spcBef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서보모터 제어 코드 작성 및 속도 전환 로직 구현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프로젝트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PPT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제작 및 정리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팀 내 기능 통합 테스트 및 디버깅을 진행하였습니다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Box 42"/>
          <p:cNvSpPr/>
          <p:nvPr/>
        </p:nvSpPr>
        <p:spPr>
          <a:xfrm>
            <a:off x="1117440" y="53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직책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팀원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8"/>
          <a:stretch/>
        </p:blipFill>
        <p:spPr>
          <a:xfrm>
            <a:off x="10058400" y="-315360"/>
            <a:ext cx="6194520" cy="6194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9"/>
          <a:stretch/>
        </p:blipFill>
        <p:spPr>
          <a:xfrm>
            <a:off x="1295640" y="7772400"/>
            <a:ext cx="1336680" cy="137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10"/>
          <a:stretch/>
        </p:blipFill>
        <p:spPr>
          <a:xfrm>
            <a:off x="2776680" y="7772400"/>
            <a:ext cx="1336680" cy="137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Box 75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9bb97c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Box 114"/>
          <p:cNvSpPr/>
          <p:nvPr/>
        </p:nvSpPr>
        <p:spPr>
          <a:xfrm>
            <a:off x="1752480" y="1282680"/>
            <a:ext cx="147657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1: </a:t>
            </a:r>
            <a:r>
              <a:rPr b="0" lang="ko-KR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미니 선풍기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Picture 58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10604880" y="374688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7" name="Picture 59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8242560" y="293400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Box 61"/>
          <p:cNvSpPr/>
          <p:nvPr/>
        </p:nvSpPr>
        <p:spPr>
          <a:xfrm>
            <a:off x="8649000" y="367056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문제 해결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Picture 60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242560" y="48391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Box 107"/>
          <p:cNvSpPr/>
          <p:nvPr/>
        </p:nvSpPr>
        <p:spPr>
          <a:xfrm>
            <a:off x="8649000" y="557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1f0ed"/>
                </a:solidFill>
                <a:effectLst/>
                <a:uFillTx/>
                <a:latin typeface="Calibri"/>
                <a:ea typeface="Pretendard SemiBold"/>
              </a:rPr>
              <a:t>성과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1" name="Picture 61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242560" y="68965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TextBox 108"/>
          <p:cNvSpPr/>
          <p:nvPr/>
        </p:nvSpPr>
        <p:spPr>
          <a:xfrm>
            <a:off x="8649000" y="764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보완하고 싶은점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Box 109"/>
          <p:cNvSpPr/>
          <p:nvPr/>
        </p:nvSpPr>
        <p:spPr>
          <a:xfrm>
            <a:off x="11633400" y="368352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선풍기를 재시작하면 모터가 초기값으로 돌아가는 문제와 코드 병합문제가 있었지만 정지시 현재 위치를 기억하는 코드 추가와 팀원간의 소통을 통해 코드 병합문제를 해결했습니다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Box 110"/>
          <p:cNvSpPr/>
          <p:nvPr/>
        </p:nvSpPr>
        <p:spPr>
          <a:xfrm>
            <a:off x="11633400" y="312444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서보모터 재시작 위치 및 코드 병합 문제발생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" name="Picture 62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10604880" y="596952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6" name="TextBox 111"/>
          <p:cNvSpPr/>
          <p:nvPr/>
        </p:nvSpPr>
        <p:spPr>
          <a:xfrm>
            <a:off x="11633400" y="603720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첫 임베디드 프로젝트로서 경험 축적을 목표로 기획부터 완료까지 팀원들과 협력하여 완성도 있게 마무리하였다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이 과정에서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PWM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제어와 하드웨어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-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소프트웨어 연동에 대한 이해도를 높히는 성과를 얻었습니다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Box 112"/>
          <p:cNvSpPr/>
          <p:nvPr/>
        </p:nvSpPr>
        <p:spPr>
          <a:xfrm>
            <a:off x="11633400" y="534708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en-US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PWM</a:t>
            </a: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제어 성공 </a:t>
            </a:r>
            <a:r>
              <a:rPr b="0" lang="en-US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/ </a:t>
            </a: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하드웨어와 소프트웨어 연동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8" name="Picture 63" descr=""/>
          <p:cNvPicPr/>
          <p:nvPr/>
        </p:nvPicPr>
        <p:blipFill>
          <a:blip r:embed="rId6">
            <a:alphaModFix amt="95000"/>
          </a:blip>
          <a:stretch/>
        </p:blipFill>
        <p:spPr>
          <a:xfrm>
            <a:off x="10604880" y="816660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TextBox 113"/>
          <p:cNvSpPr/>
          <p:nvPr/>
        </p:nvSpPr>
        <p:spPr>
          <a:xfrm>
            <a:off x="11633400" y="798228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선풍기 제어가 단순히 버튼에 의존하는것이 아니라 리모컨이나 센서를 이용한 방식으로 확장해보고 싶었습니다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115"/>
          <p:cNvSpPr/>
          <p:nvPr/>
        </p:nvSpPr>
        <p:spPr>
          <a:xfrm>
            <a:off x="11633400" y="754416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기술적으로 보완하고 싶었던점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7"/>
          <a:stretch/>
        </p:blipFill>
        <p:spPr>
          <a:xfrm>
            <a:off x="793800" y="2512440"/>
            <a:ext cx="6748560" cy="707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33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7975440" y="-1468800"/>
            <a:ext cx="10384200" cy="1241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Box 43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f9f8f7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TextBox 44"/>
          <p:cNvSpPr/>
          <p:nvPr/>
        </p:nvSpPr>
        <p:spPr>
          <a:xfrm>
            <a:off x="1015920" y="1955880"/>
            <a:ext cx="6714000" cy="17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2 :</a:t>
            </a:r>
            <a:r>
              <a:rPr b="0" lang="en-US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 </a:t>
            </a:r>
            <a:r>
              <a:rPr b="0" lang="ko-KR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엘리베이터 제어 시스템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5" name="Picture 38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1079640" y="6692760"/>
            <a:ext cx="477072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Box 45"/>
          <p:cNvSpPr/>
          <p:nvPr/>
        </p:nvSpPr>
        <p:spPr>
          <a:xfrm>
            <a:off x="1117440" y="62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개요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Box 46"/>
          <p:cNvSpPr/>
          <p:nvPr/>
        </p:nvSpPr>
        <p:spPr>
          <a:xfrm>
            <a:off x="2933640" y="6299280"/>
            <a:ext cx="32346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06.18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-06.25 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Light"/>
              </a:rPr>
              <a:t>ㅣ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Light"/>
              </a:rPr>
              <a:t> 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Light"/>
              </a:rPr>
              <a:t>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기여도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30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Box 48"/>
          <p:cNvSpPr/>
          <p:nvPr/>
        </p:nvSpPr>
        <p:spPr>
          <a:xfrm>
            <a:off x="834408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99" strike="noStrike" u="none">
                <a:solidFill>
                  <a:srgbClr val="f9f8f7"/>
                </a:solidFill>
                <a:effectLst/>
                <a:uFillTx/>
                <a:latin typeface="Tiro Bangla Regular"/>
              </a:rPr>
              <a:t>(  2090  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9" name="Picture 39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915400" y="59436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0" name="TextBox 49"/>
          <p:cNvSpPr/>
          <p:nvPr/>
        </p:nvSpPr>
        <p:spPr>
          <a:xfrm>
            <a:off x="12141360" y="599868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STM32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1~3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층 엘리베이터 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.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버튼 입력으로 층 이동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센서 감지로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LED·FND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표시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서보모터로 문 개폐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, PWM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으로 모터 속도 제어하였습니다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d Light"/>
                <a:ea typeface="Pretendard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TextBox 50"/>
          <p:cNvSpPr/>
          <p:nvPr/>
        </p:nvSpPr>
        <p:spPr>
          <a:xfrm>
            <a:off x="9435960" y="61344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100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프로젝트 설명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Picture 40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915400" y="734544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TextBox 51"/>
          <p:cNvSpPr/>
          <p:nvPr/>
        </p:nvSpPr>
        <p:spPr>
          <a:xfrm>
            <a:off x="12141360" y="759276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STM32, PWM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I2C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통신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서보모터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DC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스위치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LED, FND,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포토인터럽터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C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언어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인터럽트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Git/GitHub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를 사용하였습니다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Box 52"/>
          <p:cNvSpPr/>
          <p:nvPr/>
        </p:nvSpPr>
        <p:spPr>
          <a:xfrm>
            <a:off x="9181800" y="756144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f9f8f7"/>
                </a:solidFill>
                <a:effectLst/>
                <a:uFillTx/>
                <a:latin typeface="Arial"/>
                <a:ea typeface="Pretendard SemiBold"/>
              </a:rPr>
              <a:t>사용기술 및 부품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TextBox 53"/>
          <p:cNvSpPr/>
          <p:nvPr/>
        </p:nvSpPr>
        <p:spPr>
          <a:xfrm>
            <a:off x="1117440" y="5767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참여 인원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5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6" name="Picture 41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8915400" y="87570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TextBox 54"/>
          <p:cNvSpPr/>
          <p:nvPr/>
        </p:nvSpPr>
        <p:spPr>
          <a:xfrm>
            <a:off x="9435960" y="89478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본인 기여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55"/>
          <p:cNvSpPr/>
          <p:nvPr/>
        </p:nvSpPr>
        <p:spPr>
          <a:xfrm>
            <a:off x="12141360" y="874512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서보모터 제어 코드 작성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Git/GitHub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전담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발표 자료 제작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기능 통합과 디버깅을 진행하였습니다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TextBox 56"/>
          <p:cNvSpPr/>
          <p:nvPr/>
        </p:nvSpPr>
        <p:spPr>
          <a:xfrm>
            <a:off x="1117440" y="53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직책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팀원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6"/>
          <a:stretch/>
        </p:blipFill>
        <p:spPr>
          <a:xfrm>
            <a:off x="10515600" y="-72000"/>
            <a:ext cx="5279760" cy="565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7"/>
          <a:stretch/>
        </p:blipFill>
        <p:spPr>
          <a:xfrm>
            <a:off x="1295640" y="7774920"/>
            <a:ext cx="1337760" cy="1371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8"/>
          <a:stretch/>
        </p:blipFill>
        <p:spPr>
          <a:xfrm>
            <a:off x="2775600" y="7772400"/>
            <a:ext cx="1337760" cy="1371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3" name=""/>
          <p:cNvSpPr/>
          <p:nvPr/>
        </p:nvSpPr>
        <p:spPr>
          <a:xfrm>
            <a:off x="1456200" y="9277200"/>
            <a:ext cx="36536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zh-CN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9"/>
              </a:rPr>
              <a:t>시연 영상</a:t>
            </a:r>
            <a:r>
              <a:rPr b="0" lang="en-US" sz="1800" strike="noStrike" u="none">
                <a:solidFill>
                  <a:srgbClr val="0007ff"/>
                </a:solidFill>
                <a:effectLst/>
                <a:uFillTx/>
                <a:latin typeface="Arial"/>
              </a:rPr>
              <a:t>            </a:t>
            </a: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10"/>
              </a:rPr>
              <a:t>Git 코드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Box 116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9bb97c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TextBox 117"/>
          <p:cNvSpPr/>
          <p:nvPr/>
        </p:nvSpPr>
        <p:spPr>
          <a:xfrm>
            <a:off x="1752480" y="1282680"/>
            <a:ext cx="147657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2: </a:t>
            </a:r>
            <a:r>
              <a:rPr b="0" lang="ko-KR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엘리베이터 제어 시스템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6" name="Picture 57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10604880" y="374688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Picture 64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8242560" y="293400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8" name="TextBox 118"/>
          <p:cNvSpPr/>
          <p:nvPr/>
        </p:nvSpPr>
        <p:spPr>
          <a:xfrm>
            <a:off x="8649000" y="367056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문제 해결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" name="Picture 65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242560" y="48391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TextBox 119"/>
          <p:cNvSpPr/>
          <p:nvPr/>
        </p:nvSpPr>
        <p:spPr>
          <a:xfrm>
            <a:off x="8649000" y="557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1f0ed"/>
                </a:solidFill>
                <a:effectLst/>
                <a:uFillTx/>
                <a:latin typeface="Calibri"/>
                <a:ea typeface="Pretendard SemiBold"/>
              </a:rPr>
              <a:t>성과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1" name="Picture 66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242560" y="68965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2" name="TextBox 120"/>
          <p:cNvSpPr/>
          <p:nvPr/>
        </p:nvSpPr>
        <p:spPr>
          <a:xfrm>
            <a:off x="8649000" y="764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보완하고 싶은점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TextBox 121"/>
          <p:cNvSpPr/>
          <p:nvPr/>
        </p:nvSpPr>
        <p:spPr>
          <a:xfrm>
            <a:off x="11633400" y="400752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팀 내에서 포토인터럽트를 모터 제어까지 포함해 활용할지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아니면 층 표시용으로만 사용할지 의견이 엇갈렸습니다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충분한 논의를 거쳐 시스템의 안정성과 구조적 단순성을 높이기 위해 포토인터럽트를 층 표시용으로만 활용하는 방식을 최종적으로 채택하였습니다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TextBox 122"/>
          <p:cNvSpPr/>
          <p:nvPr/>
        </p:nvSpPr>
        <p:spPr>
          <a:xfrm>
            <a:off x="11633400" y="312444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구현방식 의견문제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5" name="Picture 67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10604880" y="596952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TextBox 123"/>
          <p:cNvSpPr/>
          <p:nvPr/>
        </p:nvSpPr>
        <p:spPr>
          <a:xfrm>
            <a:off x="11633400" y="600120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센서 입력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스텝퍼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서보 모터 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LCD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출력 등 엘리베이터 시스템의 핵심 페리퍼럴을 직접 통합 제어하며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임베디드 시스템 설계와 동작 원리를 실습을 통해 체험하고 이해할 수 있었다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TextBox 124"/>
          <p:cNvSpPr/>
          <p:nvPr/>
        </p:nvSpPr>
        <p:spPr>
          <a:xfrm>
            <a:off x="11633400" y="534708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핵심 주변장치 제어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Picture 68" descr=""/>
          <p:cNvPicPr/>
          <p:nvPr/>
        </p:nvPicPr>
        <p:blipFill>
          <a:blip r:embed="rId6">
            <a:alphaModFix amt="95000"/>
          </a:blip>
          <a:stretch/>
        </p:blipFill>
        <p:spPr>
          <a:xfrm>
            <a:off x="10604880" y="816660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TextBox 125"/>
          <p:cNvSpPr/>
          <p:nvPr/>
        </p:nvSpPr>
        <p:spPr>
          <a:xfrm>
            <a:off x="11633400" y="830628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단순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1~3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층 엘리베이터를 제어하는 수준에 그쳤지만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향후에는 다층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·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다인승 환경에서 이동 중 호출이나 미리 눌린 층 버튼 등 다양한 상황을 효율적으로 처리하는 방식으로 확장하여 보다 완성도 높은 시스템을 구현하고 싶습니다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TextBox 126"/>
          <p:cNvSpPr/>
          <p:nvPr/>
        </p:nvSpPr>
        <p:spPr>
          <a:xfrm>
            <a:off x="11633400" y="754416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기술적으로 보완하고 싶었던점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7"/>
          <a:stretch/>
        </p:blipFill>
        <p:spPr>
          <a:xfrm>
            <a:off x="686520" y="2514600"/>
            <a:ext cx="6855840" cy="708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bb9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icture 42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7975440" y="-1468800"/>
            <a:ext cx="10384200" cy="1241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TextBox 57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f9f8f7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TextBox 58"/>
          <p:cNvSpPr/>
          <p:nvPr/>
        </p:nvSpPr>
        <p:spPr>
          <a:xfrm>
            <a:off x="1015920" y="1955880"/>
            <a:ext cx="7668720" cy="171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5200" spc="-201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3 :</a:t>
            </a:r>
            <a:r>
              <a:rPr b="0" lang="en-US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 RC</a:t>
            </a:r>
            <a:r>
              <a:rPr b="0" lang="ko-KR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카 수동주행</a:t>
            </a:r>
            <a:r>
              <a:rPr b="0" lang="en-US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/</a:t>
            </a:r>
            <a:r>
              <a:rPr b="0" lang="ko-KR" sz="5200" spc="-201" strike="noStrike" u="none">
                <a:solidFill>
                  <a:srgbClr val="f9f8f7"/>
                </a:solidFill>
                <a:effectLst/>
                <a:uFillTx/>
                <a:latin typeface="Pretendard SemiBold"/>
                <a:ea typeface="Pretendard SemiBold"/>
              </a:rPr>
              <a:t>자율주행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5" name="Picture 43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1079640" y="6692760"/>
            <a:ext cx="4770720" cy="8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TextBox 59"/>
          <p:cNvSpPr/>
          <p:nvPr/>
        </p:nvSpPr>
        <p:spPr>
          <a:xfrm>
            <a:off x="1117440" y="62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프로젝트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개요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Box 60"/>
          <p:cNvSpPr/>
          <p:nvPr/>
        </p:nvSpPr>
        <p:spPr>
          <a:xfrm>
            <a:off x="2933640" y="6299280"/>
            <a:ext cx="3234600" cy="24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07.02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-07.11 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Light"/>
              </a:rPr>
              <a:t>ㅣ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Light"/>
              </a:rPr>
              <a:t> 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Light"/>
              </a:rPr>
              <a:t> </a:t>
            </a:r>
            <a:r>
              <a:rPr b="0" lang="ko-KR" sz="1400" strike="noStrike" u="none">
                <a:solidFill>
                  <a:srgbClr val="fffbb5"/>
                </a:solidFill>
                <a:effectLst/>
                <a:uFillTx/>
                <a:latin typeface="Calibri"/>
                <a:ea typeface="Pretendard SemiBold"/>
              </a:rPr>
              <a:t>기여도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 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SemiBold"/>
                <a:ea typeface="Pretendard SemiBold"/>
              </a:rPr>
              <a:t>: 50</a:t>
            </a:r>
            <a:r>
              <a:rPr b="0" lang="en-US" sz="1400" strike="noStrike" u="none">
                <a:solidFill>
                  <a:srgbClr val="fffbb5"/>
                </a:solidFill>
                <a:effectLst/>
                <a:uFillTx/>
                <a:latin typeface="Pretendard Light"/>
                <a:ea typeface="Pretendard SemiBold"/>
              </a:rPr>
              <a:t>%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Box 62"/>
          <p:cNvSpPr/>
          <p:nvPr/>
        </p:nvSpPr>
        <p:spPr>
          <a:xfrm>
            <a:off x="834408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600" spc="99" strike="noStrike" u="none">
                <a:solidFill>
                  <a:srgbClr val="f9f8f7"/>
                </a:solidFill>
                <a:effectLst/>
                <a:uFillTx/>
                <a:latin typeface="Tiro Bangla Regular"/>
              </a:rPr>
              <a:t>(  2090  )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9" name="Picture 44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915400" y="59436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0" name="TextBox 63"/>
          <p:cNvSpPr/>
          <p:nvPr/>
        </p:nvSpPr>
        <p:spPr>
          <a:xfrm>
            <a:off x="12141360" y="599868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STM32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기반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FreeRTOS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멀티태스킹 구현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블루투스 통신을 통한 실시간 수동 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초음파 센서 기반 장애물 자동 회피 시스템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PWM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제어로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10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단계 속도 조절 기능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, RGB LED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와 부저를 통한 상태 표시를 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d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TextBox 64"/>
          <p:cNvSpPr/>
          <p:nvPr/>
        </p:nvSpPr>
        <p:spPr>
          <a:xfrm>
            <a:off x="9435960" y="61344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100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프로젝트 설명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2" name="Picture 45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915400" y="734544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Box 65"/>
          <p:cNvSpPr/>
          <p:nvPr/>
        </p:nvSpPr>
        <p:spPr>
          <a:xfrm>
            <a:off x="12141360" y="734076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STM32, RTOS, UART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통신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PWM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제어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초음파센서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3EA,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모터드라이버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DC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RFID, RGB LED, </a:t>
            </a:r>
            <a:r>
              <a:rPr b="0" lang="zh-CN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부저를 사용했습니다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TextBox 66"/>
          <p:cNvSpPr/>
          <p:nvPr/>
        </p:nvSpPr>
        <p:spPr>
          <a:xfrm>
            <a:off x="9181800" y="756144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f9f8f7"/>
                </a:solidFill>
                <a:effectLst/>
                <a:uFillTx/>
                <a:latin typeface="Arial"/>
                <a:ea typeface="Pretendard SemiBold"/>
              </a:rPr>
              <a:t>사용기술 및 부품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"/>
          <p:cNvSpPr/>
          <p:nvPr/>
        </p:nvSpPr>
        <p:spPr>
          <a:xfrm>
            <a:off x="613800" y="9277200"/>
            <a:ext cx="685656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zh-CN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5"/>
              </a:rPr>
              <a:t>수동주행</a:t>
            </a:r>
            <a:r>
              <a:rPr b="0" lang="en-US" sz="1800" strike="noStrike" u="none">
                <a:solidFill>
                  <a:srgbClr val="0007ff"/>
                </a:solidFill>
                <a:effectLst/>
                <a:uFillTx/>
                <a:latin typeface="Arial"/>
              </a:rPr>
              <a:t>           </a:t>
            </a:r>
            <a:r>
              <a:rPr b="0" lang="zh-CN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6"/>
              </a:rPr>
              <a:t>자율주행</a:t>
            </a:r>
            <a:r>
              <a:rPr b="0" lang="en-US" sz="1800" strike="noStrike" u="none">
                <a:solidFill>
                  <a:srgbClr val="0007ff"/>
                </a:solidFill>
                <a:effectLst/>
                <a:uFillTx/>
                <a:latin typeface="Arial"/>
              </a:rPr>
              <a:t>            </a:t>
            </a: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hlinkClick r:id="rId7"/>
              </a:rPr>
              <a:t>Git 코드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TextBox 67"/>
          <p:cNvSpPr/>
          <p:nvPr/>
        </p:nvSpPr>
        <p:spPr>
          <a:xfrm>
            <a:off x="1117440" y="5767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참여 인원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4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명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7" name="Picture 46" descr=""/>
          <p:cNvPicPr/>
          <p:nvPr/>
        </p:nvPicPr>
        <p:blipFill>
          <a:blip r:embed="rId8">
            <a:alphaModFix amt="95000"/>
          </a:blip>
          <a:stretch/>
        </p:blipFill>
        <p:spPr>
          <a:xfrm>
            <a:off x="8915400" y="8757000"/>
            <a:ext cx="2599200" cy="78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Box 68"/>
          <p:cNvSpPr/>
          <p:nvPr/>
        </p:nvSpPr>
        <p:spPr>
          <a:xfrm>
            <a:off x="9435960" y="8947800"/>
            <a:ext cx="1545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000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본인 기여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TextBox 69"/>
          <p:cNvSpPr/>
          <p:nvPr/>
        </p:nvSpPr>
        <p:spPr>
          <a:xfrm>
            <a:off x="12141360" y="8745120"/>
            <a:ext cx="54313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FreeRTOS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태스크 구조 설계 및 구현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초음파 센서 기반 자율주행 기능 개발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,UART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블루투스 통신 적용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 PWM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모터 제어 로직 정밀 조정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센서 간 간섭 최소화를 위한 순차 측정 방식 도입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,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전체 시스템 통합 테스트 및 성능 검증을 진행하였습니다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Pretendart Light"/>
                <a:ea typeface="Pretendart Light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TextBox 70"/>
          <p:cNvSpPr/>
          <p:nvPr/>
        </p:nvSpPr>
        <p:spPr>
          <a:xfrm>
            <a:off x="1117440" y="5335560"/>
            <a:ext cx="206568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22000"/>
              </a:lnSpc>
            </a:pP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직책 </a:t>
            </a:r>
            <a:r>
              <a:rPr b="0" lang="en-US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: </a:t>
            </a:r>
            <a:r>
              <a:rPr b="0" lang="ko-KR" sz="2000" strike="noStrike" u="none">
                <a:solidFill>
                  <a:srgbClr val="fffbb5"/>
                </a:solidFill>
                <a:effectLst/>
                <a:uFillTx/>
                <a:latin typeface="Arial"/>
                <a:ea typeface="Pretendard SemiBold"/>
              </a:rPr>
              <a:t>팀장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9"/>
          <a:stretch/>
        </p:blipFill>
        <p:spPr>
          <a:xfrm>
            <a:off x="7975440" y="0"/>
            <a:ext cx="10210680" cy="571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10"/>
          <a:stretch/>
        </p:blipFill>
        <p:spPr>
          <a:xfrm>
            <a:off x="457200" y="7772400"/>
            <a:ext cx="1314000" cy="137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11"/>
          <a:stretch/>
        </p:blipFill>
        <p:spPr>
          <a:xfrm>
            <a:off x="1866600" y="7772400"/>
            <a:ext cx="1314000" cy="137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12"/>
          <a:stretch/>
        </p:blipFill>
        <p:spPr>
          <a:xfrm>
            <a:off x="3292560" y="7772400"/>
            <a:ext cx="1314000" cy="137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127"/>
          <p:cNvSpPr/>
          <p:nvPr/>
        </p:nvSpPr>
        <p:spPr>
          <a:xfrm>
            <a:off x="698400" y="431640"/>
            <a:ext cx="160848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600" spc="201" strike="noStrike" u="none">
                <a:solidFill>
                  <a:srgbClr val="9bb97c"/>
                </a:solidFill>
                <a:effectLst/>
                <a:uFillTx/>
                <a:latin typeface="Playfair Display Medium"/>
              </a:rPr>
              <a:t>Portfolio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128"/>
          <p:cNvSpPr/>
          <p:nvPr/>
        </p:nvSpPr>
        <p:spPr>
          <a:xfrm>
            <a:off x="1752480" y="1282680"/>
            <a:ext cx="14765760" cy="92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프로젝트</a:t>
            </a:r>
            <a:r>
              <a:rPr b="0" lang="en-US" sz="5200" spc="-201" strike="noStrike" u="none">
                <a:solidFill>
                  <a:srgbClr val="9bb97c"/>
                </a:solidFill>
                <a:effectLst/>
                <a:uFillTx/>
                <a:latin typeface="Pretendard SemiBold"/>
                <a:ea typeface="Pretendard SemiBold"/>
              </a:rPr>
              <a:t>3: </a:t>
            </a:r>
            <a:r>
              <a:rPr b="0" lang="en-US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RC</a:t>
            </a:r>
            <a:r>
              <a:rPr b="0" lang="ko-KR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카 수동주행</a:t>
            </a:r>
            <a:r>
              <a:rPr b="0" lang="en-US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/</a:t>
            </a:r>
            <a:r>
              <a:rPr b="0" lang="ko-KR" sz="5200" spc="-201" strike="noStrike" u="none">
                <a:solidFill>
                  <a:srgbClr val="4b4b4b"/>
                </a:solidFill>
                <a:effectLst/>
                <a:uFillTx/>
                <a:latin typeface="Pretendard SemiBold"/>
                <a:ea typeface="Pretendard SemiBold"/>
              </a:rPr>
              <a:t>자율주행 프로젝트</a:t>
            </a:r>
            <a:endParaRPr b="0" lang="en-US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7" name="Picture 69" descr=""/>
          <p:cNvPicPr/>
          <p:nvPr/>
        </p:nvPicPr>
        <p:blipFill>
          <a:blip r:embed="rId1">
            <a:alphaModFix amt="95000"/>
          </a:blip>
          <a:stretch/>
        </p:blipFill>
        <p:spPr>
          <a:xfrm>
            <a:off x="10604880" y="374688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Picture 70" descr=""/>
          <p:cNvPicPr/>
          <p:nvPr/>
        </p:nvPicPr>
        <p:blipFill>
          <a:blip r:embed="rId2">
            <a:alphaModFix amt="95000"/>
          </a:blip>
          <a:stretch/>
        </p:blipFill>
        <p:spPr>
          <a:xfrm>
            <a:off x="8242560" y="293400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9" name="TextBox 129"/>
          <p:cNvSpPr/>
          <p:nvPr/>
        </p:nvSpPr>
        <p:spPr>
          <a:xfrm>
            <a:off x="8649000" y="367056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문제 해결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0" name="Picture 71" descr=""/>
          <p:cNvPicPr/>
          <p:nvPr/>
        </p:nvPicPr>
        <p:blipFill>
          <a:blip r:embed="rId3">
            <a:alphaModFix amt="95000"/>
          </a:blip>
          <a:stretch/>
        </p:blipFill>
        <p:spPr>
          <a:xfrm>
            <a:off x="8242560" y="48391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TextBox 130"/>
          <p:cNvSpPr/>
          <p:nvPr/>
        </p:nvSpPr>
        <p:spPr>
          <a:xfrm>
            <a:off x="8649000" y="557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1f0ed"/>
                </a:solidFill>
                <a:effectLst/>
                <a:uFillTx/>
                <a:latin typeface="Calibri"/>
                <a:ea typeface="Pretendard SemiBold"/>
              </a:rPr>
              <a:t>성과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2" name="Picture 72" descr=""/>
          <p:cNvPicPr/>
          <p:nvPr/>
        </p:nvPicPr>
        <p:blipFill>
          <a:blip r:embed="rId4">
            <a:alphaModFix amt="95000"/>
          </a:blip>
          <a:stretch/>
        </p:blipFill>
        <p:spPr>
          <a:xfrm>
            <a:off x="8242560" y="6896520"/>
            <a:ext cx="2230920" cy="223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TextBox 131"/>
          <p:cNvSpPr/>
          <p:nvPr/>
        </p:nvSpPr>
        <p:spPr>
          <a:xfrm>
            <a:off x="8649000" y="7645680"/>
            <a:ext cx="1418040" cy="7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99000"/>
              </a:lnSpc>
            </a:pPr>
            <a:r>
              <a:rPr b="0" lang="ko-KR" sz="2200" strike="noStrike" u="none">
                <a:solidFill>
                  <a:srgbClr val="f9f8f7"/>
                </a:solidFill>
                <a:effectLst/>
                <a:uFillTx/>
                <a:latin typeface="Calibri"/>
                <a:ea typeface="Pretendard SemiBold"/>
              </a:rPr>
              <a:t>보완하고 싶은점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TextBox 132"/>
          <p:cNvSpPr/>
          <p:nvPr/>
        </p:nvSpPr>
        <p:spPr>
          <a:xfrm>
            <a:off x="11633400" y="400752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초음파 센서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3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개를 활용하여 프로젝트를 진행했으나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센서 간 간섭으로 인해 노이즈가 발생하여 측정 정확도가 떨어지는 문제가 있었습니다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이를 해결하기 위해 순차적 측정 방식을 도입하여 간섭을 최소화하였습니다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Box 133"/>
          <p:cNvSpPr/>
          <p:nvPr/>
        </p:nvSpPr>
        <p:spPr>
          <a:xfrm>
            <a:off x="11633400" y="312444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초음파센서 자율주행 구현문제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Picture 73" descr=""/>
          <p:cNvPicPr/>
          <p:nvPr/>
        </p:nvPicPr>
        <p:blipFill>
          <a:blip r:embed="rId5">
            <a:alphaModFix amt="95000"/>
          </a:blip>
          <a:stretch/>
        </p:blipFill>
        <p:spPr>
          <a:xfrm>
            <a:off x="10604880" y="596952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7" name="TextBox 134"/>
          <p:cNvSpPr/>
          <p:nvPr/>
        </p:nvSpPr>
        <p:spPr>
          <a:xfrm>
            <a:off x="11633400" y="600120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초음파 센서 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3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개를 이용해 자율주행으로 완주에 성공했으며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이후 수동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/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자율 모드 전환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RFID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기반 출발 기능 등을 추가하여 프로젝트의 완성도를 높였습니다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TextBox 135"/>
          <p:cNvSpPr/>
          <p:nvPr/>
        </p:nvSpPr>
        <p:spPr>
          <a:xfrm>
            <a:off x="11633400" y="534708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성공적인 완주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9" name="Picture 74" descr=""/>
          <p:cNvPicPr/>
          <p:nvPr/>
        </p:nvPicPr>
        <p:blipFill>
          <a:blip r:embed="rId6">
            <a:alphaModFix amt="95000"/>
          </a:blip>
          <a:stretch/>
        </p:blipFill>
        <p:spPr>
          <a:xfrm>
            <a:off x="10604880" y="8166600"/>
            <a:ext cx="567360" cy="3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TextBox 136"/>
          <p:cNvSpPr/>
          <p:nvPr/>
        </p:nvSpPr>
        <p:spPr>
          <a:xfrm>
            <a:off x="11633400" y="8414280"/>
            <a:ext cx="577404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현재 코스에서는 반복 시도 시 충돌 없이 완주가 가능하지만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, </a:t>
            </a: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다양한 코스 환경에서 안정적인 주행을 보장하기는 어렵습니다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31000"/>
              </a:lnSpc>
            </a:pPr>
            <a:r>
              <a:rPr b="0" lang="ko-KR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따라서 이후에는 정밀한 조정과 알고리즘 개선을 통해 다양한 코스에서도 안정적인 주행을 목표로 하고 있습니다</a:t>
            </a:r>
            <a:r>
              <a:rPr b="0" lang="en-US" sz="1700" strike="noStrike" u="none">
                <a:solidFill>
                  <a:srgbClr val="4b4b4b"/>
                </a:solidFill>
                <a:effectLst/>
                <a:uFillTx/>
                <a:latin typeface="Arial"/>
                <a:ea typeface="Pretendard Regular"/>
              </a:rPr>
              <a:t>.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TextBox 137"/>
          <p:cNvSpPr/>
          <p:nvPr/>
        </p:nvSpPr>
        <p:spPr>
          <a:xfrm>
            <a:off x="11633400" y="7544160"/>
            <a:ext cx="5787000" cy="3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99000"/>
              </a:lnSpc>
            </a:pPr>
            <a:r>
              <a:rPr b="0" lang="ko-KR" sz="2100" spc="-99" strike="noStrike" u="none">
                <a:solidFill>
                  <a:srgbClr val="9bb97c"/>
                </a:solidFill>
                <a:effectLst/>
                <a:uFillTx/>
                <a:latin typeface="Arial"/>
                <a:ea typeface="Pretendard SemiBold"/>
              </a:rPr>
              <a:t>기술적으로 보완하고 싶었던점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7"/>
          <a:stretch/>
        </p:blipFill>
        <p:spPr>
          <a:xfrm>
            <a:off x="469800" y="2703240"/>
            <a:ext cx="7313760" cy="654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Application>LibreOffice/25.2.6.2$Linux_X86_64 LibreOffice_project/0b720ef5e7394b1db407719d7da75840109af140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cp:lastPrinted>2025-09-05T12:01:07Z</cp:lastPrinted>
  <dcterms:modified xsi:type="dcterms:W3CDTF">2025-09-21T10:04:01Z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